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208" y="2088413"/>
            <a:ext cx="10820400" cy="1825096"/>
          </a:xfrm>
        </p:spPr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Automation Framework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07266"/>
            <a:ext cx="9448800" cy="685800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By</a:t>
            </a:r>
          </a:p>
          <a:p>
            <a:r>
              <a:rPr lang="en-IN" dirty="0" smtClean="0"/>
              <a:t>Saravanan </a:t>
            </a:r>
            <a:r>
              <a:rPr lang="en-IN" dirty="0" err="1" smtClean="0"/>
              <a:t>Kandan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1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 required items</a:t>
            </a:r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Below mentions tools need to integrate with this framework in feature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Rest Assured for API automation.</a:t>
            </a:r>
          </a:p>
          <a:p>
            <a:r>
              <a:rPr lang="en-IN" dirty="0" err="1" smtClean="0"/>
              <a:t>SikuliX</a:t>
            </a:r>
            <a:r>
              <a:rPr lang="en-IN" dirty="0" smtClean="0"/>
              <a:t> for screen based automation Tool.</a:t>
            </a:r>
          </a:p>
          <a:p>
            <a:r>
              <a:rPr lang="en-IN" dirty="0" smtClean="0"/>
              <a:t>Extent </a:t>
            </a:r>
            <a:r>
              <a:rPr lang="en-IN" dirty="0"/>
              <a:t>report </a:t>
            </a:r>
            <a:r>
              <a:rPr lang="en-IN" dirty="0" smtClean="0"/>
              <a:t>to understand all the scenarios , test steps and Screenshot.</a:t>
            </a:r>
          </a:p>
          <a:p>
            <a:r>
              <a:rPr lang="en-IN" dirty="0" smtClean="0"/>
              <a:t>Jenkin management tool.</a:t>
            </a:r>
          </a:p>
          <a:p>
            <a:r>
              <a:rPr lang="en-IN" dirty="0" smtClean="0"/>
              <a:t>Jira.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3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312" y="2007704"/>
            <a:ext cx="5655366" cy="25941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4252" y="5736323"/>
            <a:ext cx="10101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By</a:t>
            </a:r>
          </a:p>
          <a:p>
            <a:r>
              <a:rPr lang="en-IN" dirty="0" smtClean="0"/>
              <a:t>Saravanan </a:t>
            </a:r>
            <a:r>
              <a:rPr lang="en-IN" dirty="0" err="1" smtClean="0"/>
              <a:t>Kandan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1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none" dirty="0" smtClean="0"/>
              <a:t>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+mj-lt"/>
              </a:rPr>
              <a:t>Overview of Automation framework</a:t>
            </a:r>
          </a:p>
          <a:p>
            <a:r>
              <a:rPr lang="en-IN" dirty="0"/>
              <a:t>Automation framework architecture</a:t>
            </a:r>
          </a:p>
          <a:p>
            <a:r>
              <a:rPr lang="en-IN" dirty="0" smtClean="0">
                <a:latin typeface="+mj-lt"/>
              </a:rPr>
              <a:t>Advantage of this framework</a:t>
            </a:r>
          </a:p>
          <a:p>
            <a:r>
              <a:rPr lang="en-IN" dirty="0" smtClean="0">
                <a:latin typeface="+mj-lt"/>
              </a:rPr>
              <a:t>Test cases execution overview</a:t>
            </a:r>
          </a:p>
          <a:p>
            <a:r>
              <a:rPr lang="en-IN" dirty="0" smtClean="0">
                <a:latin typeface="+mj-lt"/>
              </a:rPr>
              <a:t>Cucumber report and screenshot</a:t>
            </a:r>
          </a:p>
          <a:p>
            <a:r>
              <a:rPr lang="en-US" dirty="0" smtClean="0"/>
              <a:t>Enhancement required items</a:t>
            </a:r>
            <a:endParaRPr lang="en-IN" dirty="0" smtClean="0">
              <a:latin typeface="+mj-lt"/>
            </a:endParaRPr>
          </a:p>
          <a:p>
            <a:endParaRPr lang="en-IN" dirty="0" smtClean="0">
              <a:latin typeface="+mj-lt"/>
            </a:endParaRPr>
          </a:p>
          <a:p>
            <a:endParaRPr lang="en-IN" dirty="0">
              <a:latin typeface="+mj-lt"/>
            </a:endParaRPr>
          </a:p>
          <a:p>
            <a:endParaRPr lang="en-IN" dirty="0" smtClean="0">
              <a:latin typeface="+mj-lt"/>
            </a:endParaRPr>
          </a:p>
          <a:p>
            <a:endParaRPr lang="en-IN" dirty="0">
              <a:latin typeface="+mj-lt"/>
            </a:endParaRPr>
          </a:p>
          <a:p>
            <a:endParaRPr lang="en-IN" dirty="0" smtClean="0">
              <a:latin typeface="+mj-lt"/>
            </a:endParaRPr>
          </a:p>
          <a:p>
            <a:endParaRPr lang="en-IN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650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538" y="764373"/>
            <a:ext cx="10545288" cy="1293028"/>
          </a:xfrm>
        </p:spPr>
        <p:txBody>
          <a:bodyPr/>
          <a:lstStyle/>
          <a:p>
            <a:r>
              <a:rPr lang="en-IN" dirty="0"/>
              <a:t>Overview of Automation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This framework will support both cucumber and </a:t>
            </a:r>
            <a:r>
              <a:rPr lang="en-IN" dirty="0" err="1"/>
              <a:t>TestNg</a:t>
            </a:r>
            <a:r>
              <a:rPr lang="en-IN" dirty="0"/>
              <a:t> tests.</a:t>
            </a:r>
          </a:p>
          <a:p>
            <a:r>
              <a:rPr lang="en-US" b="1" dirty="0" smtClean="0"/>
              <a:t>cucumber</a:t>
            </a:r>
            <a:r>
              <a:rPr lang="en-US" dirty="0"/>
              <a:t> is a tool based on Behavior Driven Development (BDD) </a:t>
            </a:r>
            <a:r>
              <a:rPr lang="en-US" b="1" dirty="0"/>
              <a:t>framework</a:t>
            </a:r>
            <a:r>
              <a:rPr lang="en-US" dirty="0"/>
              <a:t> which is used to write acceptance tests for the web application. It allows </a:t>
            </a:r>
            <a:r>
              <a:rPr lang="en-US" b="1" dirty="0"/>
              <a:t>automation</a:t>
            </a:r>
            <a:r>
              <a:rPr lang="en-US" dirty="0"/>
              <a:t> of functional validation in easily readable and understandable format (like plain English) to Business Analysts, </a:t>
            </a:r>
            <a:r>
              <a:rPr lang="en-US" dirty="0" smtClean="0"/>
              <a:t>Developers</a:t>
            </a:r>
            <a:r>
              <a:rPr lang="en-US" dirty="0"/>
              <a:t>, </a:t>
            </a:r>
            <a:r>
              <a:rPr lang="en-US" dirty="0" smtClean="0"/>
              <a:t>Testers.</a:t>
            </a:r>
          </a:p>
          <a:p>
            <a:r>
              <a:rPr lang="en-IN" dirty="0" smtClean="0"/>
              <a:t>I have used java platform to develop this framework and integrated the  Selenium </a:t>
            </a:r>
            <a:r>
              <a:rPr lang="en-IN" dirty="0" err="1" smtClean="0"/>
              <a:t>webdriver</a:t>
            </a:r>
            <a:r>
              <a:rPr lang="en-IN" dirty="0" smtClean="0"/>
              <a:t> for web automation and </a:t>
            </a:r>
            <a:r>
              <a:rPr lang="en-IN" dirty="0" err="1" smtClean="0"/>
              <a:t>Appium</a:t>
            </a:r>
            <a:r>
              <a:rPr lang="en-IN" dirty="0" smtClean="0"/>
              <a:t> for mobile automation.</a:t>
            </a:r>
          </a:p>
          <a:p>
            <a:r>
              <a:rPr lang="en-IN" dirty="0" smtClean="0"/>
              <a:t>Framework maintain in the </a:t>
            </a:r>
            <a:r>
              <a:rPr lang="en-IN" dirty="0" err="1" smtClean="0"/>
              <a:t>github</a:t>
            </a:r>
            <a:r>
              <a:rPr lang="en-IN" dirty="0" smtClean="0"/>
              <a:t> so every one can access it.</a:t>
            </a:r>
          </a:p>
          <a:p>
            <a:r>
              <a:rPr lang="en-IN" dirty="0" smtClean="0"/>
              <a:t>Its generated </a:t>
            </a:r>
            <a:r>
              <a:rPr lang="en-IN" dirty="0" err="1" smtClean="0"/>
              <a:t>cucmber</a:t>
            </a:r>
            <a:r>
              <a:rPr lang="en-IN" dirty="0" smtClean="0"/>
              <a:t> report and I had taken screenshot  for all steps for verifications.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61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467" y="-59174"/>
            <a:ext cx="8610600" cy="1293028"/>
          </a:xfrm>
        </p:spPr>
        <p:txBody>
          <a:bodyPr/>
          <a:lstStyle/>
          <a:p>
            <a:r>
              <a:rPr lang="en-IN" dirty="0"/>
              <a:t>architecture</a:t>
            </a:r>
            <a:endParaRPr lang="en-US" dirty="0"/>
          </a:p>
        </p:txBody>
      </p:sp>
      <p:cxnSp>
        <p:nvCxnSpPr>
          <p:cNvPr id="4" name="Shape 298"/>
          <p:cNvCxnSpPr/>
          <p:nvPr/>
        </p:nvCxnSpPr>
        <p:spPr>
          <a:xfrm>
            <a:off x="6735906" y="1848908"/>
            <a:ext cx="683471" cy="13197"/>
          </a:xfrm>
          <a:prstGeom prst="straightConnector1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none" w="med" len="med"/>
            <a:tailEnd type="triangle" w="lg" len="lg"/>
          </a:ln>
        </p:spPr>
      </p:cxnSp>
      <p:sp>
        <p:nvSpPr>
          <p:cNvPr id="5" name="Shape 301"/>
          <p:cNvSpPr/>
          <p:nvPr/>
        </p:nvSpPr>
        <p:spPr>
          <a:xfrm>
            <a:off x="1416045" y="1613088"/>
            <a:ext cx="1439999" cy="342305"/>
          </a:xfrm>
          <a:prstGeom prst="rect">
            <a:avLst/>
          </a:prstGeom>
          <a:solidFill>
            <a:srgbClr val="067CC1"/>
          </a:solidFill>
          <a:ln w="19050" cap="flat" cmpd="sng">
            <a:solidFill>
              <a:srgbClr val="067CC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Automation Framework</a:t>
            </a:r>
          </a:p>
        </p:txBody>
      </p:sp>
      <p:sp>
        <p:nvSpPr>
          <p:cNvPr id="6" name="Shape 299"/>
          <p:cNvSpPr/>
          <p:nvPr/>
        </p:nvSpPr>
        <p:spPr>
          <a:xfrm>
            <a:off x="4615198" y="1121266"/>
            <a:ext cx="2094009" cy="1059801"/>
          </a:xfrm>
          <a:prstGeom prst="roundRect">
            <a:avLst/>
          </a:prstGeom>
          <a:solidFill>
            <a:schemeClr val="lt1"/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9075" tIns="129075" rIns="129075" bIns="129075" anchor="t" anchorCtr="0">
            <a:noAutofit/>
          </a:bodyPr>
          <a:lstStyle/>
          <a:p>
            <a:pPr algn="ctr">
              <a:lnSpc>
                <a:spcPct val="90000"/>
              </a:lnSpc>
              <a:spcAft>
                <a:spcPts val="420"/>
              </a:spcAft>
              <a:buSzPct val="25000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ea typeface="Arial"/>
                <a:cs typeface="Arial" panose="020B0604020202020204" pitchFamily="34" charset="0"/>
                <a:sym typeface="Arial"/>
              </a:rPr>
              <a:t>GitHub</a:t>
            </a:r>
            <a:endParaRPr lang="en-US" b="1" dirty="0">
              <a:ea typeface="Arial"/>
              <a:cs typeface="Arial" panose="020B0604020202020204" pitchFamily="34" charset="0"/>
              <a:sym typeface="Arial"/>
            </a:endParaRPr>
          </a:p>
          <a:p>
            <a:pPr algn="ctr">
              <a:lnSpc>
                <a:spcPct val="90000"/>
              </a:lnSpc>
              <a:spcAft>
                <a:spcPts val="420"/>
              </a:spcAft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Shape 307"/>
          <p:cNvCxnSpPr>
            <a:stCxn id="5" idx="3"/>
          </p:cNvCxnSpPr>
          <p:nvPr/>
        </p:nvCxnSpPr>
        <p:spPr>
          <a:xfrm flipV="1">
            <a:off x="2856044" y="1762699"/>
            <a:ext cx="1744968" cy="21542"/>
          </a:xfrm>
          <a:prstGeom prst="straightConnector1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none" w="med" len="med"/>
            <a:tailEnd type="triangle" w="lg" len="lg"/>
          </a:ln>
        </p:spPr>
      </p:cxnSp>
      <p:sp>
        <p:nvSpPr>
          <p:cNvPr id="8" name="Shape 328"/>
          <p:cNvSpPr/>
          <p:nvPr/>
        </p:nvSpPr>
        <p:spPr>
          <a:xfrm>
            <a:off x="1394327" y="1119017"/>
            <a:ext cx="1749261" cy="71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endParaRPr lang="en-US" sz="1200" b="1" dirty="0"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Shape 330"/>
          <p:cNvSpPr/>
          <p:nvPr/>
        </p:nvSpPr>
        <p:spPr>
          <a:xfrm>
            <a:off x="1257573" y="1311440"/>
            <a:ext cx="2042923" cy="2182711"/>
          </a:xfrm>
          <a:prstGeom prst="rect">
            <a:avLst/>
          </a:prstGeom>
          <a:noFill/>
          <a:ln w="19050" cap="flat" cmpd="sng">
            <a:solidFill>
              <a:srgbClr val="7D3C4A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Shape 347"/>
          <p:cNvGrpSpPr/>
          <p:nvPr/>
        </p:nvGrpSpPr>
        <p:grpSpPr>
          <a:xfrm>
            <a:off x="6775924" y="1382681"/>
            <a:ext cx="586548" cy="479424"/>
            <a:chOff x="4229100" y="2301875"/>
            <a:chExt cx="586548" cy="479424"/>
          </a:xfrm>
        </p:grpSpPr>
        <p:sp>
          <p:nvSpPr>
            <p:cNvPr id="11" name="Shape 348"/>
            <p:cNvSpPr txBox="1"/>
            <p:nvPr/>
          </p:nvSpPr>
          <p:spPr>
            <a:xfrm>
              <a:off x="4229100" y="2550467"/>
              <a:ext cx="586548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solidFill>
                    <a:srgbClr val="067CC1"/>
                  </a:solidFill>
                  <a:latin typeface="Arial"/>
                  <a:ea typeface="Arial"/>
                  <a:cs typeface="Arial"/>
                  <a:sym typeface="Arial"/>
                </a:rPr>
                <a:t>Extract</a:t>
              </a:r>
            </a:p>
          </p:txBody>
        </p:sp>
        <p:sp>
          <p:nvSpPr>
            <p:cNvPr id="12" name="Shape 349"/>
            <p:cNvSpPr/>
            <p:nvPr/>
          </p:nvSpPr>
          <p:spPr>
            <a:xfrm>
              <a:off x="4363623" y="2301875"/>
              <a:ext cx="288000" cy="288000"/>
            </a:xfrm>
            <a:prstGeom prst="ellipse">
              <a:avLst/>
            </a:prstGeom>
            <a:solidFill>
              <a:srgbClr val="067CC1"/>
            </a:solidFill>
            <a:ln w="9525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2" descr="https://cdn3.iconfinder.com/data/icons/illustricon-tech/512/development.desktop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51" y="2025045"/>
            <a:ext cx="797397" cy="79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4178040" y="3642318"/>
            <a:ext cx="1901520" cy="1070413"/>
          </a:xfrm>
          <a:prstGeom prst="roundRect">
            <a:avLst>
              <a:gd name="adj" fmla="val 718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Test Management Tool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2326" t="21646" r="25502" b="19378"/>
          <a:stretch/>
        </p:blipFill>
        <p:spPr>
          <a:xfrm>
            <a:off x="4192133" y="3924004"/>
            <a:ext cx="748155" cy="338296"/>
          </a:xfrm>
          <a:prstGeom prst="rect">
            <a:avLst/>
          </a:prstGeom>
        </p:spPr>
      </p:pic>
      <p:pic>
        <p:nvPicPr>
          <p:cNvPr id="16" name="Picture 6" descr="https://confluence.atlassian.com/download/thumbnails/100302898/cdc7ceca-50a4-46e4-b395-374073110df4.png?version=1&amp;modificationDate=1407855899178&amp;api=v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4" b="27894"/>
          <a:stretch/>
        </p:blipFill>
        <p:spPr bwMode="auto">
          <a:xfrm>
            <a:off x="5018477" y="3939967"/>
            <a:ext cx="851656" cy="29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marketplace-cdn.atlassian.com/files/images/com.thed.zephyr.zapi/04cec80b-e01a-4a90-9c59-d8a7acdf3ea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0" b="28582"/>
          <a:stretch/>
        </p:blipFill>
        <p:spPr bwMode="auto">
          <a:xfrm>
            <a:off x="4424072" y="4262421"/>
            <a:ext cx="1404609" cy="3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hape 298"/>
          <p:cNvCxnSpPr/>
          <p:nvPr/>
        </p:nvCxnSpPr>
        <p:spPr>
          <a:xfrm flipV="1">
            <a:off x="6085577" y="4119020"/>
            <a:ext cx="1318190" cy="7840"/>
          </a:xfrm>
          <a:prstGeom prst="straightConnector1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triangle" w="med" len="med"/>
            <a:tailEnd type="none" w="med" len="med"/>
          </a:ln>
        </p:spPr>
      </p:cxnSp>
      <p:grpSp>
        <p:nvGrpSpPr>
          <p:cNvPr id="19" name="Shape 347"/>
          <p:cNvGrpSpPr/>
          <p:nvPr/>
        </p:nvGrpSpPr>
        <p:grpSpPr>
          <a:xfrm>
            <a:off x="6286772" y="4132041"/>
            <a:ext cx="586548" cy="479424"/>
            <a:chOff x="4229100" y="2301875"/>
            <a:chExt cx="586548" cy="479424"/>
          </a:xfrm>
        </p:grpSpPr>
        <p:sp>
          <p:nvSpPr>
            <p:cNvPr id="20" name="Shape 348"/>
            <p:cNvSpPr txBox="1"/>
            <p:nvPr/>
          </p:nvSpPr>
          <p:spPr>
            <a:xfrm>
              <a:off x="4229100" y="2550467"/>
              <a:ext cx="586548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solidFill>
                    <a:srgbClr val="067CC1"/>
                  </a:solidFill>
                  <a:latin typeface="Arial"/>
                  <a:ea typeface="Arial"/>
                  <a:cs typeface="Arial"/>
                  <a:sym typeface="Arial"/>
                </a:rPr>
                <a:t>Test Status Update</a:t>
              </a:r>
            </a:p>
          </p:txBody>
        </p:sp>
        <p:sp>
          <p:nvSpPr>
            <p:cNvPr id="21" name="Shape 349"/>
            <p:cNvSpPr/>
            <p:nvPr/>
          </p:nvSpPr>
          <p:spPr>
            <a:xfrm>
              <a:off x="4363623" y="2301875"/>
              <a:ext cx="288000" cy="288000"/>
            </a:xfrm>
            <a:prstGeom prst="ellipse">
              <a:avLst/>
            </a:prstGeom>
            <a:solidFill>
              <a:srgbClr val="067CC1"/>
            </a:solidFill>
            <a:ln w="9525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</a:p>
          </p:txBody>
        </p:sp>
      </p:grpSp>
      <p:cxnSp>
        <p:nvCxnSpPr>
          <p:cNvPr id="22" name="Elbow Connector 21"/>
          <p:cNvCxnSpPr>
            <a:endCxn id="6" idx="2"/>
          </p:cNvCxnSpPr>
          <p:nvPr/>
        </p:nvCxnSpPr>
        <p:spPr>
          <a:xfrm rot="10800000">
            <a:off x="5662203" y="2181068"/>
            <a:ext cx="1741564" cy="882071"/>
          </a:xfrm>
          <a:prstGeom prst="bentConnector2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none" w="med" len="med"/>
            <a:tailEnd type="triangle" w="lg" len="lg"/>
          </a:ln>
        </p:spPr>
      </p:cxnSp>
      <p:grpSp>
        <p:nvGrpSpPr>
          <p:cNvPr id="23" name="Shape 347"/>
          <p:cNvGrpSpPr/>
          <p:nvPr/>
        </p:nvGrpSpPr>
        <p:grpSpPr>
          <a:xfrm>
            <a:off x="5549948" y="3067509"/>
            <a:ext cx="1875594" cy="439837"/>
            <a:chOff x="3604632" y="2301875"/>
            <a:chExt cx="1875594" cy="439837"/>
          </a:xfrm>
        </p:grpSpPr>
        <p:sp>
          <p:nvSpPr>
            <p:cNvPr id="24" name="Shape 348"/>
            <p:cNvSpPr txBox="1"/>
            <p:nvPr/>
          </p:nvSpPr>
          <p:spPr>
            <a:xfrm>
              <a:off x="3604632" y="2550467"/>
              <a:ext cx="1875594" cy="19124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buSzPct val="25000"/>
              </a:pPr>
              <a:r>
                <a:rPr lang="en-US" sz="900" b="1" dirty="0">
                  <a:solidFill>
                    <a:srgbClr val="067CC1"/>
                  </a:solidFill>
                  <a:latin typeface="Arial"/>
                  <a:ea typeface="Arial"/>
                  <a:cs typeface="Arial"/>
                  <a:sym typeface="Arial"/>
                </a:rPr>
                <a:t>Update Test Result Repository</a:t>
              </a:r>
            </a:p>
          </p:txBody>
        </p:sp>
        <p:sp>
          <p:nvSpPr>
            <p:cNvPr id="25" name="Shape 349"/>
            <p:cNvSpPr/>
            <p:nvPr/>
          </p:nvSpPr>
          <p:spPr>
            <a:xfrm>
              <a:off x="4363623" y="2301875"/>
              <a:ext cx="288000" cy="288000"/>
            </a:xfrm>
            <a:prstGeom prst="ellipse">
              <a:avLst/>
            </a:prstGeom>
            <a:solidFill>
              <a:srgbClr val="067CC1"/>
            </a:solidFill>
            <a:ln w="9525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</a:p>
          </p:txBody>
        </p:sp>
      </p:grpSp>
      <p:pic>
        <p:nvPicPr>
          <p:cNvPr id="26" name="Picture 8" descr="http://a5e2fba00d8bcb729d89839f.javacodegeeks.netdna-cdn.com/wp-content/uploads/2015/02/testng-logo.jpg"/>
          <p:cNvPicPr>
            <a:picLocks noChangeAspect="1" noChangeArrowheads="1"/>
          </p:cNvPicPr>
          <p:nvPr/>
        </p:nvPicPr>
        <p:blipFill>
          <a:blip r:embed="rId6" cstate="print"/>
          <a:srcRect t="24186" b="32651"/>
          <a:stretch>
            <a:fillRect/>
          </a:stretch>
        </p:blipFill>
        <p:spPr bwMode="auto">
          <a:xfrm>
            <a:off x="1912362" y="3160255"/>
            <a:ext cx="484895" cy="209295"/>
          </a:xfrm>
          <a:prstGeom prst="rect">
            <a:avLst/>
          </a:prstGeom>
          <a:noFill/>
        </p:spPr>
      </p:pic>
      <p:pic>
        <p:nvPicPr>
          <p:cNvPr id="27" name="Picture 2" descr="Image result for mave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87" y="3164630"/>
            <a:ext cx="424749" cy="1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eclipse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05" y="2915374"/>
            <a:ext cx="639359" cy="15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mage result for selenium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13" y="3126455"/>
            <a:ext cx="290822" cy="26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jav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51" y="2723898"/>
            <a:ext cx="413985" cy="41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Elbow Connector 30"/>
          <p:cNvCxnSpPr>
            <a:stCxn id="74" idx="3"/>
            <a:endCxn id="14" idx="2"/>
          </p:cNvCxnSpPr>
          <p:nvPr/>
        </p:nvCxnSpPr>
        <p:spPr>
          <a:xfrm flipV="1">
            <a:off x="2504562" y="4712731"/>
            <a:ext cx="2624238" cy="479747"/>
          </a:xfrm>
          <a:prstGeom prst="bentConnector2">
            <a:avLst/>
          </a:prstGeom>
          <a:noFill/>
          <a:ln w="31750" cap="flat" cmpd="sng">
            <a:solidFill>
              <a:srgbClr val="FFC000"/>
            </a:solidFill>
            <a:prstDash val="solid"/>
            <a:bevel/>
            <a:headEnd type="none" w="med" len="med"/>
            <a:tailEnd type="triangle" w="lg" len="lg"/>
          </a:ln>
        </p:spPr>
      </p:cxnSp>
      <p:grpSp>
        <p:nvGrpSpPr>
          <p:cNvPr id="32" name="Group 31"/>
          <p:cNvGrpSpPr/>
          <p:nvPr/>
        </p:nvGrpSpPr>
        <p:grpSpPr>
          <a:xfrm>
            <a:off x="7419377" y="1103565"/>
            <a:ext cx="3471289" cy="3718938"/>
            <a:chOff x="5277175" y="1078214"/>
            <a:chExt cx="3471289" cy="3718938"/>
          </a:xfrm>
        </p:grpSpPr>
        <p:sp>
          <p:nvSpPr>
            <p:cNvPr id="33" name="Rectangle 32"/>
            <p:cNvSpPr/>
            <p:nvPr/>
          </p:nvSpPr>
          <p:spPr>
            <a:xfrm>
              <a:off x="5277175" y="1078214"/>
              <a:ext cx="3471289" cy="3718938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 Continuous Integration Server</a:t>
              </a:r>
            </a:p>
          </p:txBody>
        </p:sp>
        <p:pic>
          <p:nvPicPr>
            <p:cNvPr id="34" name="Picture 2" descr="https://wiki.jenkins-ci.org/download/attachments/2916393/logo-title.png?version=1&amp;modificationDate=130275394700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5725" y="1281482"/>
              <a:ext cx="1363671" cy="438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Group 34"/>
            <p:cNvGrpSpPr/>
            <p:nvPr/>
          </p:nvGrpSpPr>
          <p:grpSpPr>
            <a:xfrm>
              <a:off x="5370087" y="2046218"/>
              <a:ext cx="1527806" cy="2632285"/>
              <a:chOff x="7555505" y="1757601"/>
              <a:chExt cx="1527806" cy="2632285"/>
            </a:xfrm>
          </p:grpSpPr>
          <p:sp>
            <p:nvSpPr>
              <p:cNvPr id="52" name="Shape 299"/>
              <p:cNvSpPr/>
              <p:nvPr/>
            </p:nvSpPr>
            <p:spPr>
              <a:xfrm>
                <a:off x="7555505" y="4023707"/>
                <a:ext cx="1527806" cy="366179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r>
                  <a:rPr lang="en-US" sz="1200" b="1" dirty="0" smtClean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Simulator Transactions</a:t>
                </a:r>
                <a:endParaRPr sz="1200" b="1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299"/>
              <p:cNvSpPr/>
              <p:nvPr/>
            </p:nvSpPr>
            <p:spPr>
              <a:xfrm>
                <a:off x="7561377" y="1757601"/>
                <a:ext cx="1521933" cy="2160094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200" b="1" dirty="0" smtClean="0">
                    <a:ea typeface="Arial"/>
                    <a:cs typeface="Arial"/>
                    <a:sym typeface="Arial"/>
                  </a:rPr>
                  <a:t>Web Portals</a:t>
                </a:r>
                <a:endParaRPr lang="en-US" sz="1200" b="1" dirty="0">
                  <a:ea typeface="Arial"/>
                  <a:cs typeface="Arial"/>
                  <a:sym typeface="Arial"/>
                </a:endParaRPr>
              </a:p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endParaRPr sz="1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8114493" y="1814022"/>
                <a:ext cx="490652" cy="2040636"/>
                <a:chOff x="5753805" y="1422320"/>
                <a:chExt cx="490652" cy="2040636"/>
              </a:xfrm>
            </p:grpSpPr>
            <p:pic>
              <p:nvPicPr>
                <p:cNvPr id="61" name="Picture 2" descr="https://upload.wikimedia.org/wikipedia/commons/thumb/1/1b/Internet_Explorer_9_icon.svg/2000px-Internet_Explorer_9_icon.svg.png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5758850" y="1422320"/>
                  <a:ext cx="421293" cy="421293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" name="Picture 4" descr="http://people.mozilla.com/~faaborg/files/shiretoko/firefoxIcon/firefox-512.pn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5800125" y="3031414"/>
                  <a:ext cx="431542" cy="431542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6" descr="http://vignette1.wikia.nocookie.net/zelda/images/c/c1/Google_Chrome.png/revision/latest?cb=20120707222605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5791541" y="2479081"/>
                  <a:ext cx="452916" cy="453944"/>
                </a:xfrm>
                <a:prstGeom prst="rect">
                  <a:avLst/>
                </a:prstGeom>
                <a:noFill/>
              </p:spPr>
            </p:pic>
            <p:pic>
              <p:nvPicPr>
                <p:cNvPr id="64" name="Picture 2" descr="https://lh3.googleusercontent.com/NZDbErMP8ZCNsYDkAUgbP9Dz2QWCk-Z7QPhED6upxKzlabrENJvOZPVnflqpEleuv-Q=w300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53805" y="1890096"/>
                  <a:ext cx="482973" cy="4829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6" name="Shape 301"/>
            <p:cNvSpPr/>
            <p:nvPr/>
          </p:nvSpPr>
          <p:spPr>
            <a:xfrm>
              <a:off x="5358420" y="1727714"/>
              <a:ext cx="1559141" cy="204835"/>
            </a:xfrm>
            <a:prstGeom prst="rect">
              <a:avLst/>
            </a:prstGeom>
            <a:solidFill>
              <a:srgbClr val="067CC1"/>
            </a:solidFill>
            <a:ln w="19050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IN" sz="1000" b="1" dirty="0" smtClean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Selenium for Web</a:t>
              </a:r>
              <a:endParaRPr lang="en-US" sz="1000" b="1" dirty="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059712" y="2043914"/>
              <a:ext cx="1527806" cy="2632285"/>
              <a:chOff x="7555505" y="1757601"/>
              <a:chExt cx="1527806" cy="2632285"/>
            </a:xfrm>
          </p:grpSpPr>
          <p:sp>
            <p:nvSpPr>
              <p:cNvPr id="39" name="Shape 299"/>
              <p:cNvSpPr/>
              <p:nvPr/>
            </p:nvSpPr>
            <p:spPr>
              <a:xfrm>
                <a:off x="7555505" y="4023707"/>
                <a:ext cx="1527806" cy="366179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r>
                  <a:rPr lang="en-US" sz="1200" b="1" dirty="0" smtClean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Simulator Transactions</a:t>
                </a:r>
                <a:endParaRPr sz="1200" b="1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Shape 299"/>
              <p:cNvSpPr/>
              <p:nvPr/>
            </p:nvSpPr>
            <p:spPr>
              <a:xfrm>
                <a:off x="7561377" y="1757601"/>
                <a:ext cx="1521933" cy="2160094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200" b="1" dirty="0" smtClean="0">
                    <a:ea typeface="Arial"/>
                    <a:cs typeface="Arial"/>
                    <a:sym typeface="Arial"/>
                  </a:rPr>
                  <a:t>Web Portals</a:t>
                </a:r>
                <a:endParaRPr lang="en-US" sz="1200" b="1" dirty="0">
                  <a:ea typeface="Arial"/>
                  <a:cs typeface="Arial"/>
                  <a:sym typeface="Arial"/>
                </a:endParaRPr>
              </a:p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endParaRPr sz="1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" name="Shape 301"/>
            <p:cNvSpPr/>
            <p:nvPr/>
          </p:nvSpPr>
          <p:spPr>
            <a:xfrm>
              <a:off x="7045307" y="1730481"/>
              <a:ext cx="1559141" cy="204835"/>
            </a:xfrm>
            <a:prstGeom prst="rect">
              <a:avLst/>
            </a:prstGeom>
            <a:solidFill>
              <a:srgbClr val="067CC1"/>
            </a:solidFill>
            <a:ln w="19050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000" b="1" dirty="0" err="1" smtClean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Appium</a:t>
              </a:r>
              <a:r>
                <a:rPr lang="en-US" sz="1000" b="1" dirty="0" smtClean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 for Mobile</a:t>
              </a:r>
              <a:endParaRPr lang="en-US" sz="1000" b="1" dirty="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7419377" y="5178408"/>
            <a:ext cx="328447" cy="21760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9036513" y="5178408"/>
            <a:ext cx="328447" cy="217603"/>
          </a:xfrm>
          <a:prstGeom prst="rect">
            <a:avLst/>
          </a:prstGeom>
          <a:solidFill>
            <a:srgbClr val="06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Shape 314"/>
          <p:cNvSpPr txBox="1"/>
          <p:nvPr/>
        </p:nvSpPr>
        <p:spPr>
          <a:xfrm>
            <a:off x="7726129" y="5178408"/>
            <a:ext cx="1003632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900" b="1" dirty="0">
                <a:ea typeface="Arial"/>
                <a:cs typeface="Arial"/>
                <a:sym typeface="Arial"/>
              </a:rPr>
              <a:t>Manual</a:t>
            </a:r>
          </a:p>
        </p:txBody>
      </p:sp>
      <p:sp>
        <p:nvSpPr>
          <p:cNvPr id="71" name="Shape 314"/>
          <p:cNvSpPr txBox="1"/>
          <p:nvPr/>
        </p:nvSpPr>
        <p:spPr>
          <a:xfrm>
            <a:off x="9415754" y="5175629"/>
            <a:ext cx="1003632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900" b="1" dirty="0">
                <a:ea typeface="Arial"/>
                <a:cs typeface="Arial"/>
                <a:sym typeface="Arial"/>
              </a:rPr>
              <a:t>Automation</a:t>
            </a:r>
          </a:p>
        </p:txBody>
      </p:sp>
      <p:sp>
        <p:nvSpPr>
          <p:cNvPr id="72" name="Shape 315"/>
          <p:cNvSpPr/>
          <p:nvPr/>
        </p:nvSpPr>
        <p:spPr>
          <a:xfrm>
            <a:off x="3669847" y="1379629"/>
            <a:ext cx="288000" cy="288000"/>
          </a:xfrm>
          <a:prstGeom prst="ellipse">
            <a:avLst/>
          </a:prstGeom>
          <a:solidFill>
            <a:srgbClr val="067CC1"/>
          </a:solidFill>
          <a:ln w="9525" cap="flat" cmpd="sng">
            <a:solidFill>
              <a:srgbClr val="067CC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3" name="Shape 314"/>
          <p:cNvSpPr txBox="1"/>
          <p:nvPr/>
        </p:nvSpPr>
        <p:spPr>
          <a:xfrm>
            <a:off x="3476743" y="1789880"/>
            <a:ext cx="747711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900" b="1" dirty="0">
                <a:solidFill>
                  <a:srgbClr val="067CC1"/>
                </a:solidFill>
                <a:latin typeface="Arial"/>
                <a:ea typeface="Arial"/>
                <a:cs typeface="Arial"/>
                <a:sym typeface="Arial"/>
              </a:rPr>
              <a:t>Check-in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1287565" y="4987814"/>
            <a:ext cx="1216997" cy="409328"/>
          </a:xfrm>
          <a:prstGeom prst="roundRect">
            <a:avLst>
              <a:gd name="adj" fmla="val 7182"/>
            </a:avLst>
          </a:prstGeom>
          <a:solidFill>
            <a:srgbClr val="FFC000"/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Calibri" panose="020F0502020204030204" pitchFamily="34" charset="0"/>
              </a:rPr>
              <a:t> Step 1</a:t>
            </a:r>
          </a:p>
        </p:txBody>
      </p:sp>
      <p:cxnSp>
        <p:nvCxnSpPr>
          <p:cNvPr id="75" name="Shape 307"/>
          <p:cNvCxnSpPr/>
          <p:nvPr/>
        </p:nvCxnSpPr>
        <p:spPr>
          <a:xfrm flipH="1" flipV="1">
            <a:off x="1910540" y="3529872"/>
            <a:ext cx="3316" cy="1458897"/>
          </a:xfrm>
          <a:prstGeom prst="straightConnector1">
            <a:avLst/>
          </a:prstGeom>
          <a:noFill/>
          <a:ln w="31750" cap="flat" cmpd="sng">
            <a:solidFill>
              <a:srgbClr val="FFC000"/>
            </a:solidFill>
            <a:prstDash val="solid"/>
            <a:bevel/>
            <a:headEnd type="none" w="med" len="med"/>
            <a:tailEnd type="triangle" w="lg" len="lg"/>
          </a:ln>
        </p:spPr>
      </p:cxnSp>
      <p:sp>
        <p:nvSpPr>
          <p:cNvPr id="76" name="Shape 315"/>
          <p:cNvSpPr/>
          <p:nvPr/>
        </p:nvSpPr>
        <p:spPr>
          <a:xfrm>
            <a:off x="1755285" y="4419134"/>
            <a:ext cx="288000" cy="2880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77" name="Shape 315"/>
          <p:cNvSpPr/>
          <p:nvPr/>
        </p:nvSpPr>
        <p:spPr>
          <a:xfrm>
            <a:off x="2674027" y="5037010"/>
            <a:ext cx="288000" cy="2880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39729" y="2155720"/>
            <a:ext cx="1124034" cy="108278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8031" y="3331994"/>
            <a:ext cx="1375571" cy="7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 of this framework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helpful to </a:t>
            </a:r>
            <a:r>
              <a:rPr lang="en-US" dirty="0" smtClean="0"/>
              <a:t>involve </a:t>
            </a:r>
            <a:r>
              <a:rPr lang="en-US" dirty="0"/>
              <a:t>business stakeholders who can't easily read </a:t>
            </a:r>
            <a:r>
              <a:rPr lang="en-US" dirty="0" smtClean="0"/>
              <a:t>code.</a:t>
            </a:r>
          </a:p>
          <a:p>
            <a:r>
              <a:rPr lang="en-IN" dirty="0" smtClean="0"/>
              <a:t>It will support  to automate all the application like </a:t>
            </a:r>
            <a:r>
              <a:rPr lang="en-IN" dirty="0" err="1" smtClean="0"/>
              <a:t>web,Mobile,API,Window</a:t>
            </a:r>
            <a:r>
              <a:rPr lang="en-IN" dirty="0" smtClean="0"/>
              <a:t> based applications</a:t>
            </a:r>
            <a:r>
              <a:rPr lang="en-IN" dirty="0" smtClean="0"/>
              <a:t>.</a:t>
            </a:r>
          </a:p>
          <a:p>
            <a:r>
              <a:rPr lang="en-IN" dirty="0" smtClean="0"/>
              <a:t>It will support all the browsers like </a:t>
            </a:r>
            <a:r>
              <a:rPr lang="en-IN" dirty="0" err="1" smtClean="0"/>
              <a:t>Chrome,IE,Firefox</a:t>
            </a:r>
            <a:r>
              <a:rPr lang="en-IN" smtClean="0"/>
              <a:t>.</a:t>
            </a:r>
            <a:endParaRPr lang="en-US" dirty="0" smtClean="0"/>
          </a:p>
          <a:p>
            <a:r>
              <a:rPr lang="en-US" dirty="0" smtClean="0"/>
              <a:t>Quick </a:t>
            </a:r>
            <a:r>
              <a:rPr lang="en-US" dirty="0"/>
              <a:t>and easy set up and </a:t>
            </a:r>
            <a:r>
              <a:rPr lang="en-US" dirty="0" smtClean="0"/>
              <a:t>execution.</a:t>
            </a:r>
          </a:p>
          <a:p>
            <a:r>
              <a:rPr lang="en-US" dirty="0" smtClean="0"/>
              <a:t>Execution </a:t>
            </a:r>
            <a:r>
              <a:rPr lang="en-US" dirty="0"/>
              <a:t>time also very </a:t>
            </a:r>
            <a:r>
              <a:rPr lang="en-US" dirty="0" smtClean="0"/>
              <a:t>less</a:t>
            </a:r>
          </a:p>
          <a:p>
            <a:r>
              <a:rPr lang="en-US" dirty="0" smtClean="0"/>
              <a:t>Hilted the specific locator </a:t>
            </a:r>
            <a:r>
              <a:rPr lang="en-US" dirty="0"/>
              <a:t>to understand during </a:t>
            </a:r>
            <a:r>
              <a:rPr lang="en-US" dirty="0" smtClean="0"/>
              <a:t>execution </a:t>
            </a:r>
            <a:r>
              <a:rPr lang="en-US" dirty="0"/>
              <a:t>and in </a:t>
            </a:r>
            <a:r>
              <a:rPr lang="en-US" dirty="0" smtClean="0"/>
              <a:t>report also.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8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File/ gherkin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061" y="2193925"/>
            <a:ext cx="10299878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1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cases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1"/>
            <a:ext cx="10992678" cy="45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Cucumber report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72" y="2057401"/>
            <a:ext cx="11869632" cy="45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Execution screenshot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740" y="2193925"/>
            <a:ext cx="900451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2245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321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Rounded MT Bold</vt:lpstr>
      <vt:lpstr>Calibri</vt:lpstr>
      <vt:lpstr>Century Gothic</vt:lpstr>
      <vt:lpstr>Vapor Trail</vt:lpstr>
      <vt:lpstr>Automation Framework</vt:lpstr>
      <vt:lpstr>Agenda</vt:lpstr>
      <vt:lpstr>Overview of Automation framework</vt:lpstr>
      <vt:lpstr>architecture</vt:lpstr>
      <vt:lpstr>Advantage of this framework </vt:lpstr>
      <vt:lpstr>Feature File/ gherkin file</vt:lpstr>
      <vt:lpstr>Test cases execution</vt:lpstr>
      <vt:lpstr>Cucumber report</vt:lpstr>
      <vt:lpstr>Execution screenshot</vt:lpstr>
      <vt:lpstr>Enhancement required items </vt:lpstr>
      <vt:lpstr>PowerPoint Presentation</vt:lpstr>
    </vt:vector>
  </TitlesOfParts>
  <Company>Wirecard Technologies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Framework</dc:title>
  <dc:creator>Kandan, Saravanan</dc:creator>
  <cp:lastModifiedBy>Kandan, Saravanan</cp:lastModifiedBy>
  <cp:revision>11</cp:revision>
  <dcterms:created xsi:type="dcterms:W3CDTF">2020-08-09T14:30:32Z</dcterms:created>
  <dcterms:modified xsi:type="dcterms:W3CDTF">2020-08-10T05:02:22Z</dcterms:modified>
</cp:coreProperties>
</file>